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4" r:id="rId5"/>
    <p:sldId id="259" r:id="rId6"/>
    <p:sldId id="261" r:id="rId7"/>
    <p:sldId id="282" r:id="rId8"/>
    <p:sldId id="281" r:id="rId9"/>
    <p:sldId id="267" r:id="rId10"/>
    <p:sldId id="269" r:id="rId11"/>
    <p:sldId id="263" r:id="rId12"/>
    <p:sldId id="265" r:id="rId13"/>
    <p:sldId id="273" r:id="rId14"/>
    <p:sldId id="279" r:id="rId15"/>
    <p:sldId id="275" r:id="rId16"/>
    <p:sldId id="280" r:id="rId17"/>
    <p:sldId id="276" r:id="rId18"/>
    <p:sldId id="277" r:id="rId19"/>
    <p:sldId id="285" r:id="rId20"/>
    <p:sldId id="287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9"/>
    <p:restoredTop sz="94292"/>
  </p:normalViewPr>
  <p:slideViewPr>
    <p:cSldViewPr snapToGrid="0" snapToObjects="1">
      <p:cViewPr varScale="1">
        <p:scale>
          <a:sx n="57" d="100"/>
          <a:sy n="57" d="100"/>
        </p:scale>
        <p:origin x="17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8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7243A-010B-0143-9A2C-FD773BF34F5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3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5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3.artez.nl/musictools/muziekgeschiedenis_new/stijlveranderingen/deel1_les1.php" TargetMode="External"/><Relationship Id="rId3" Type="http://schemas.openxmlformats.org/officeDocument/2006/relationships/hyperlink" Target="http://www.digischool.nl/mu/leerlingen/geschiedenis/middeleeuwen/meerstemmigheid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ZrgImtPYvw" TargetMode="Externa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TJTtg_BaM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8HI_amy0yQ&amp;feature=relat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prox.com/images/bosch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Herhaling Middeleeuwen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Muziek en Dans</a:t>
            </a:r>
          </a:p>
          <a:p>
            <a:endParaRPr lang="nl-NL" dirty="0"/>
          </a:p>
        </p:txBody>
      </p:sp>
      <p:pic>
        <p:nvPicPr>
          <p:cNvPr id="4" name="Picture 4" descr="guido van arezzo-kwadraadnot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719637"/>
            <a:ext cx="4741862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>
                <a:latin typeface="Times New Roman" charset="0"/>
                <a:ea typeface="ＭＳ Ｐゴシック" charset="0"/>
                <a:cs typeface="ＭＳ Ｐゴシック" charset="0"/>
              </a:rPr>
              <a:t>Gevolgen noteren muziek</a:t>
            </a: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Muziek kan op ieder tijdstip en op iedere plaats herhaald worden. 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Scholing wordt eenvoudiger.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Koorknapen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leren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nu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muziek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lezen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van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zingen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Muziek kan meerstemmig worden. 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Scheiding tussen uitvoering en bedenken: componist en dirigent zijn nieuwe beroepen. </a:t>
            </a:r>
          </a:p>
        </p:txBody>
      </p:sp>
      <p:pic>
        <p:nvPicPr>
          <p:cNvPr id="37892" name="Picture 6" descr="http://www2.hku.nl/~almuge/Afbeeldingen/SurrexitFrank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429000"/>
            <a:ext cx="2303463" cy="3095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>
                <a:latin typeface="Times New Roman" charset="0"/>
                <a:ea typeface="ＭＳ Ｐゴシック" charset="0"/>
                <a:cs typeface="ＭＳ Ｐゴシック" charset="0"/>
              </a:rPr>
              <a:t>Meerstemmigheid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sz="1800" dirty="0">
                <a:latin typeface="Arial" charset="0"/>
                <a:ea typeface="Arial" charset="0"/>
                <a:cs typeface="Arial" charset="0"/>
              </a:rPr>
              <a:t>Meerstemmigheid = </a:t>
            </a:r>
            <a:r>
              <a:rPr lang="nl-NL" sz="1800" dirty="0" smtClean="0">
                <a:latin typeface="Arial" charset="0"/>
                <a:ea typeface="Arial" charset="0"/>
                <a:cs typeface="Arial" charset="0"/>
              </a:rPr>
              <a:t>polyfonie</a:t>
            </a:r>
          </a:p>
          <a:p>
            <a:pPr eaLnBrk="1" hangingPunct="1">
              <a:lnSpc>
                <a:spcPct val="80000"/>
              </a:lnSpc>
            </a:pPr>
            <a:r>
              <a:rPr lang="nl-NL" sz="1800" dirty="0" smtClean="0">
                <a:latin typeface="Arial" charset="0"/>
                <a:ea typeface="Arial" charset="0"/>
                <a:cs typeface="Arial" charset="0"/>
              </a:rPr>
              <a:t>Kerkmuziek wordt meerstemmig: Kan moeilijker worden omdat je het kan vastleggen in notenschrift</a:t>
            </a: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Meerstemmigheid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betekent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dat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meerdere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stemmen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tegelijk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klinken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800" dirty="0" smtClean="0">
                <a:latin typeface="Arial" charset="0"/>
                <a:ea typeface="Arial" charset="0"/>
                <a:cs typeface="Arial" charset="0"/>
              </a:rPr>
              <a:t>Meer </a:t>
            </a:r>
            <a:r>
              <a:rPr lang="nl-NL" sz="1800" dirty="0">
                <a:latin typeface="Arial" charset="0"/>
                <a:ea typeface="Arial" charset="0"/>
                <a:cs typeface="Arial" charset="0"/>
              </a:rPr>
              <a:t>emotie, intenser meeleven meer eredienst</a:t>
            </a:r>
          </a:p>
          <a:p>
            <a:pPr eaLnBrk="1" hangingPunct="1">
              <a:lnSpc>
                <a:spcPct val="80000"/>
              </a:lnSpc>
            </a:pPr>
            <a:r>
              <a:rPr lang="nl-NL" sz="1800" dirty="0">
                <a:latin typeface="Arial" charset="0"/>
                <a:ea typeface="Arial" charset="0"/>
                <a:cs typeface="Arial" charset="0"/>
              </a:rPr>
              <a:t>Verstaanbaarheid steeds minder </a:t>
            </a:r>
            <a:r>
              <a:rPr lang="nl-NL" sz="1800" dirty="0" smtClean="0">
                <a:latin typeface="Arial" charset="0"/>
                <a:ea typeface="Arial" charset="0"/>
                <a:cs typeface="Arial" charset="0"/>
              </a:rPr>
              <a:t>belangrijk, God begrijpt het toch wel</a:t>
            </a: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800" dirty="0">
                <a:latin typeface="Arial" charset="0"/>
                <a:ea typeface="Arial" charset="0"/>
                <a:cs typeface="Arial" charset="0"/>
              </a:rPr>
              <a:t>Gregoriaanse hoofdmelodie gezongen door tenor </a:t>
            </a:r>
            <a:r>
              <a:rPr lang="nl-NL" sz="1800" b="1" dirty="0">
                <a:latin typeface="Arial" charset="0"/>
                <a:ea typeface="Arial" charset="0"/>
                <a:cs typeface="Arial" charset="0"/>
              </a:rPr>
              <a:t>(Cantus </a:t>
            </a:r>
            <a:r>
              <a:rPr lang="nl-NL" sz="1800" b="1" dirty="0" err="1">
                <a:latin typeface="Arial" charset="0"/>
                <a:ea typeface="Arial" charset="0"/>
                <a:cs typeface="Arial" charset="0"/>
              </a:rPr>
              <a:t>Firmus</a:t>
            </a:r>
            <a:r>
              <a:rPr lang="nl-NL" sz="1800" b="1" dirty="0">
                <a:latin typeface="Arial" charset="0"/>
                <a:ea typeface="Arial" charset="0"/>
                <a:cs typeface="Arial" charset="0"/>
              </a:rPr>
              <a:t>),</a:t>
            </a:r>
            <a:r>
              <a:rPr lang="nl-NL" sz="1800" dirty="0">
                <a:latin typeface="Arial" charset="0"/>
                <a:ea typeface="Arial" charset="0"/>
                <a:cs typeface="Arial" charset="0"/>
              </a:rPr>
              <a:t> andere stemmen zingen daar omheen</a:t>
            </a: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sz="90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nl-NL" sz="900" dirty="0">
              <a:solidFill>
                <a:schemeClr val="tx2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nl-NL" sz="900" dirty="0">
              <a:solidFill>
                <a:schemeClr val="tx2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nl-NL" sz="900" dirty="0">
              <a:solidFill>
                <a:schemeClr val="tx2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nl-NL" sz="900" dirty="0">
              <a:solidFill>
                <a:schemeClr val="tx2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sz="900" dirty="0">
                <a:solidFill>
                  <a:schemeClr val="tx2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ja-JP" altLang="nl-NL" sz="1200" dirty="0">
                <a:solidFill>
                  <a:schemeClr val="tx2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1200" dirty="0">
                <a:solidFill>
                  <a:schemeClr val="tx2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Je zou een relatie kunnen zien tussen het steeds uitbundiger 'versieren' van de kathedraal en de ontwikkeling van de meerstemmigheid: ook hierbij steeds meer 'versiering'.</a:t>
            </a:r>
            <a:r>
              <a:rPr lang="ja-JP" altLang="nl-NL" sz="1200" dirty="0">
                <a:solidFill>
                  <a:schemeClr val="tx2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nl-NL" sz="1200" dirty="0">
              <a:solidFill>
                <a:schemeClr val="tx2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nl-NL" sz="1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40" name="Picture 4" descr="MiddleAg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196975"/>
            <a:ext cx="3810000" cy="4238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1275"/>
            <a:ext cx="4419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http://www3.artez.nl/musictools/muziekgeschiedenis_new/stijlveranderingen/deel1_les1.php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1800" b="1" dirty="0" smtClean="0">
                <a:latin typeface="Tahoma" charset="0"/>
                <a:ea typeface="ＭＳ Ｐゴシック" charset="0"/>
                <a:cs typeface="ＭＳ Ｐゴシック" charset="0"/>
              </a:rPr>
              <a:t>Hoe </a:t>
            </a:r>
            <a:r>
              <a:rPr lang="en-US" sz="1800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maak</a:t>
            </a:r>
            <a:r>
              <a:rPr lang="en-US" sz="1800" b="1" dirty="0" smtClean="0">
                <a:latin typeface="Tahoma" charset="0"/>
                <a:ea typeface="ＭＳ Ｐゴシック" charset="0"/>
                <a:cs typeface="ＭＳ Ｐゴシック" charset="0"/>
              </a:rPr>
              <a:t> je </a:t>
            </a:r>
            <a:r>
              <a:rPr lang="en-US" sz="1800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muziek</a:t>
            </a:r>
            <a:r>
              <a:rPr lang="en-US" sz="1800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meerstemmig</a:t>
            </a:r>
            <a:r>
              <a:rPr lang="en-US" sz="1800" b="1" dirty="0" smtClean="0">
                <a:latin typeface="Tahoma" charset="0"/>
                <a:ea typeface="ＭＳ Ｐゴシック" charset="0"/>
                <a:cs typeface="ＭＳ Ｐゴシック" charset="0"/>
              </a:rPr>
              <a:t> in de </a:t>
            </a:r>
            <a:r>
              <a:rPr lang="en-US" sz="1800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middeleeuwen</a:t>
            </a:r>
            <a:r>
              <a:rPr lang="en-US" sz="1800" b="1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/>
            <a:endParaRPr lang="en-US" sz="1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neemt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bestaande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Gregoriaanse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melodie</a:t>
            </a:r>
            <a:endParaRPr lang="en-US" sz="1800" u="sng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Schrijf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die op in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langgerekte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noten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noemen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dit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Cantus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Firmus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gezongen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door de 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Tenor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Schrijf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hoge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tegenstem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lage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tegenstem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Tegenstemmen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vaak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wereldlijke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tekst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eigen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taal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Gregoriaanse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CF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heeft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geestelijke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tekst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latijn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Door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elkaar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lopende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teksten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waren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niet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verstaan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God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kon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ze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wel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ontrafelen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geloofde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men</a:t>
            </a:r>
          </a:p>
          <a:p>
            <a:pPr eaLnBrk="1" hangingPunct="1">
              <a:buFont typeface="Wingdings" charset="0"/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VB:Puer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Natus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Parallel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Organum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de-DE" sz="2400" dirty="0" err="1" smtClean="0">
                <a:latin typeface="Arial" charset="0"/>
                <a:ea typeface="Arial" charset="0"/>
                <a:cs typeface="Arial" charset="0"/>
              </a:rPr>
              <a:t>Sederunt</a:t>
            </a:r>
            <a:r>
              <a:rPr lang="de-D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 err="1" smtClean="0">
                <a:latin typeface="Arial" charset="0"/>
                <a:ea typeface="Arial" charset="0"/>
                <a:cs typeface="Arial" charset="0"/>
              </a:rPr>
              <a:t>Principes</a:t>
            </a:r>
            <a:r>
              <a:rPr lang="de-DE" sz="2400" dirty="0" smtClean="0">
                <a:latin typeface="Arial" charset="0"/>
                <a:ea typeface="Arial" charset="0"/>
                <a:cs typeface="Arial" charset="0"/>
              </a:rPr>
              <a:t>‘ Cantus </a:t>
            </a:r>
            <a:r>
              <a:rPr lang="de-DE" sz="2400" dirty="0" err="1" smtClean="0">
                <a:latin typeface="Arial" charset="0"/>
                <a:ea typeface="Arial" charset="0"/>
                <a:cs typeface="Arial" charset="0"/>
              </a:rPr>
              <a:t>Firmus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http://www.digischool.nl/mu/leerlingen/geschiedenis/middeleeuwen/meerstemmigheid.htm</a:t>
            </a:r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b="1" dirty="0">
                <a:latin typeface="Times New Roman" charset="0"/>
                <a:ea typeface="ＭＳ Ｐゴシック" charset="0"/>
                <a:cs typeface="ＭＳ Ｐゴシック" charset="0"/>
              </a:rPr>
              <a:t>Wereldlijke Muziek</a:t>
            </a:r>
            <a:br>
              <a:rPr lang="nl-NL" b="1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nl-NL" b="1" u="sng" dirty="0" smtClean="0">
                <a:latin typeface="Times New Roman" charset="0"/>
                <a:ea typeface="ＭＳ Ｐゴシック" charset="0"/>
                <a:cs typeface="ＭＳ Ｐゴシック" charset="0"/>
              </a:rPr>
              <a:t>Volksliederen</a:t>
            </a:r>
            <a:endParaRPr lang="nl-NL" b="1" u="sng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495800"/>
          </a:xfrm>
        </p:spPr>
        <p:txBody>
          <a:bodyPr/>
          <a:lstStyle/>
          <a:p>
            <a:pPr eaLnBrk="1" hangingPunct="1"/>
            <a:r>
              <a:rPr lang="nl-NL" sz="2800" u="sng" dirty="0">
                <a:latin typeface="Tahoma" charset="0"/>
                <a:ea typeface="ＭＳ Ｐゴシック" charset="0"/>
                <a:cs typeface="ＭＳ Ｐゴシック" charset="0"/>
              </a:rPr>
              <a:t>Volksliederen</a:t>
            </a: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: straatmuzikanten</a:t>
            </a:r>
          </a:p>
          <a:p>
            <a:pPr eaLnBrk="1" hangingPunct="1">
              <a:buFont typeface="Wingdings" charset="0"/>
              <a:buNone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- door </a:t>
            </a:r>
            <a:r>
              <a:rPr lang="ja-JP" altLang="nl-NL" sz="2000" i="1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iedereen</a:t>
            </a:r>
            <a:r>
              <a:rPr lang="ja-JP" altLang="nl-NL" sz="2000" i="1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 te zingen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	- makers anoniem, mondeling 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	overgeleverd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	- liefde, drinkliederen, strijdliederen, 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 dirty="0">
                <a:latin typeface="Tahoma" charset="0"/>
                <a:ea typeface="ＭＳ Ｐゴシック" charset="0"/>
                <a:cs typeface="ＭＳ Ｐゴシック" charset="0"/>
              </a:rPr>
              <a:t>	ballades</a:t>
            </a:r>
          </a:p>
          <a:p>
            <a:pPr eaLnBrk="1" hangingPunct="1">
              <a:buFont typeface="Wingdings" charset="0"/>
              <a:buNone/>
            </a:pPr>
            <a:endParaRPr lang="nl-NL" sz="2000" i="1" u="sng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5" descr="troubado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429000"/>
            <a:ext cx="4038600" cy="2532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slide-16-72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76" b="-33376"/>
          <a:stretch>
            <a:fillRect/>
          </a:stretch>
        </p:blipFill>
        <p:spPr>
          <a:xfrm>
            <a:off x="469988" y="0"/>
            <a:ext cx="7758450" cy="7087309"/>
          </a:xfrm>
        </p:spPr>
      </p:pic>
    </p:spTree>
    <p:extLst>
      <p:ext uri="{BB962C8B-B14F-4D97-AF65-F5344CB8AC3E}">
        <p14:creationId xmlns:p14="http://schemas.microsoft.com/office/powerpoint/2010/main" val="2986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Kunstliederen</a:t>
            </a:r>
            <a:endParaRPr lang="nl-NL" b="1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z="2400" u="sng">
                <a:latin typeface="Tahoma" charset="0"/>
                <a:ea typeface="ＭＳ Ｐゴシック" charset="0"/>
                <a:cs typeface="ＭＳ Ｐゴシック" charset="0"/>
              </a:rPr>
              <a:t>Kunstliederen</a:t>
            </a:r>
            <a:r>
              <a:rPr lang="nl-NL" sz="2400">
                <a:latin typeface="Tahoma" charset="0"/>
                <a:ea typeface="ＭＳ Ｐゴシック" charset="0"/>
                <a:cs typeface="ＭＳ Ｐゴシック" charset="0"/>
              </a:rPr>
              <a:t>: 	</a:t>
            </a:r>
          </a:p>
          <a:p>
            <a:pPr eaLnBrk="1" hangingPunct="1">
              <a:buFont typeface="Wingdings" charset="0"/>
              <a:buNone/>
            </a:pPr>
            <a:r>
              <a:rPr lang="nl-NL" sz="240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>
                <a:latin typeface="Tahoma" charset="0"/>
                <a:ea typeface="ＭＳ Ｐゴシック" charset="0"/>
                <a:cs typeface="ＭＳ Ｐゴシック" charset="0"/>
              </a:rPr>
              <a:t>	- vaak beroepsmuzikanten (opleiding, van adel)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>
                <a:latin typeface="Tahoma" charset="0"/>
                <a:ea typeface="ＭＳ Ｐゴシック" charset="0"/>
                <a:cs typeface="ＭＳ Ｐゴシック" charset="0"/>
              </a:rPr>
              <a:t>	- teksten en melodie vaak opgeschreven</a:t>
            </a:r>
          </a:p>
          <a:p>
            <a:pPr eaLnBrk="1" hangingPunct="1">
              <a:buFont typeface="Wingdings" charset="0"/>
              <a:buNone/>
            </a:pPr>
            <a:r>
              <a:rPr lang="nl-NL" sz="2000" i="1">
                <a:latin typeface="Tahoma" charset="0"/>
                <a:ea typeface="ＭＳ Ｐゴシック" charset="0"/>
                <a:cs typeface="ＭＳ Ｐゴシック" charset="0"/>
              </a:rPr>
              <a:t>	- hoofse liefde, politiek</a:t>
            </a:r>
          </a:p>
          <a:p>
            <a:pPr eaLnBrk="1" hangingPunct="1"/>
            <a:endParaRPr lang="nl-NL" sz="2000" i="1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lide-19-7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4" r="-10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9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lide-12-7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8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4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lide-13-7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8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0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Kerk</a:t>
            </a:r>
            <a:r>
              <a:rPr lang="en-US" dirty="0"/>
              <a:t> </a:t>
            </a:r>
            <a:r>
              <a:rPr lang="en-US" dirty="0" err="1"/>
              <a:t>ging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verbieden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is </a:t>
            </a:r>
            <a:r>
              <a:rPr lang="en-US" dirty="0" err="1"/>
              <a:t>duivels</a:t>
            </a:r>
            <a:r>
              <a:rPr lang="en-US" dirty="0"/>
              <a:t>!</a:t>
            </a:r>
          </a:p>
          <a:p>
            <a:r>
              <a:rPr lang="en-US" dirty="0" err="1" smtClean="0"/>
              <a:t>Zondig</a:t>
            </a:r>
            <a:r>
              <a:rPr lang="en-US" dirty="0"/>
              <a:t>: </a:t>
            </a:r>
            <a:r>
              <a:rPr lang="en-US" dirty="0" err="1"/>
              <a:t>aandacht</a:t>
            </a:r>
            <a:r>
              <a:rPr lang="en-US" dirty="0"/>
              <a:t> op </a:t>
            </a:r>
            <a:r>
              <a:rPr lang="en-US" u="sng" dirty="0" err="1"/>
              <a:t>lichaam</a:t>
            </a:r>
            <a:r>
              <a:rPr lang="en-US" dirty="0"/>
              <a:t> </a:t>
            </a:r>
            <a:r>
              <a:rPr lang="en-US" dirty="0" err="1"/>
              <a:t>gevestigd</a:t>
            </a:r>
            <a:r>
              <a:rPr lang="en-US" dirty="0"/>
              <a:t> 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en-US" b="1" i="1" dirty="0"/>
              <a:t>Memento Mori </a:t>
            </a:r>
            <a:r>
              <a:rPr lang="en-US" b="1" dirty="0"/>
              <a:t>– </a:t>
            </a:r>
            <a:r>
              <a:rPr lang="en-US" b="1" i="1" dirty="0" err="1"/>
              <a:t>gedenk</a:t>
            </a:r>
            <a:r>
              <a:rPr lang="en-US" b="1" i="1" dirty="0"/>
              <a:t> </a:t>
            </a:r>
            <a:r>
              <a:rPr lang="en-US" b="1" i="1" dirty="0" err="1"/>
              <a:t>te</a:t>
            </a:r>
            <a:r>
              <a:rPr lang="en-US" b="1" i="1" dirty="0"/>
              <a:t> </a:t>
            </a:r>
            <a:r>
              <a:rPr lang="en-US" b="1" i="1" dirty="0" err="1" smtClean="0"/>
              <a:t>sterven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dirty="0" err="1" smtClean="0"/>
              <a:t>Dansen</a:t>
            </a:r>
            <a:r>
              <a:rPr lang="en-US" dirty="0" smtClean="0"/>
              <a:t>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kerk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“</a:t>
            </a:r>
            <a:r>
              <a:rPr lang="en-US" dirty="0" err="1" smtClean="0"/>
              <a:t>gedoogd</a:t>
            </a:r>
            <a:r>
              <a:rPr lang="en-US" dirty="0" smtClean="0"/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96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Algemeen</a:t>
            </a:r>
            <a:endParaRPr lang="nl-NL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/>
          </a:p>
          <a:p>
            <a:r>
              <a:rPr lang="nl-NL" b="1" dirty="0" smtClean="0"/>
              <a:t>Leven in teken van God</a:t>
            </a:r>
          </a:p>
          <a:p>
            <a:r>
              <a:rPr lang="nl-NL" b="1" dirty="0" smtClean="0"/>
              <a:t>Kloosters </a:t>
            </a:r>
            <a:r>
              <a:rPr lang="nl-NL" b="1" dirty="0" smtClean="0"/>
              <a:t>belangrijke </a:t>
            </a:r>
            <a:r>
              <a:rPr lang="nl-NL" b="1" dirty="0" smtClean="0"/>
              <a:t>rol</a:t>
            </a:r>
          </a:p>
          <a:p>
            <a:r>
              <a:rPr lang="nl-NL" b="1" dirty="0" smtClean="0"/>
              <a:t>Kerk veel macht</a:t>
            </a:r>
            <a:endParaRPr lang="nl-NL" b="1" dirty="0" smtClean="0"/>
          </a:p>
          <a:p>
            <a:endParaRPr lang="nl-NL" dirty="0"/>
          </a:p>
        </p:txBody>
      </p:sp>
      <p:pic>
        <p:nvPicPr>
          <p:cNvPr id="4" name="Picture 4" descr="MiddleAges_1"/>
          <p:cNvPicPr>
            <a:picLocks noChangeAspect="1" noChangeArrowheads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27978"/>
            <a:ext cx="9143999" cy="72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Volksdansen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27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Speellieden</a:t>
            </a:r>
            <a:r>
              <a:rPr lang="en-US" dirty="0" smtClean="0"/>
              <a:t>/</a:t>
            </a:r>
            <a:r>
              <a:rPr lang="en-US" dirty="0" err="1" smtClean="0"/>
              <a:t>acrobaten</a:t>
            </a:r>
            <a:r>
              <a:rPr lang="en-US" dirty="0" smtClean="0"/>
              <a:t>/</a:t>
            </a:r>
            <a:r>
              <a:rPr lang="en-US" dirty="0" err="1" smtClean="0"/>
              <a:t>gewone</a:t>
            </a:r>
            <a:r>
              <a:rPr lang="en-US" dirty="0" smtClean="0"/>
              <a:t> </a:t>
            </a:r>
            <a:r>
              <a:rPr lang="en-US" dirty="0" err="1" smtClean="0"/>
              <a:t>volk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dansen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volksfeesten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Vermaak</a:t>
            </a:r>
            <a:r>
              <a:rPr lang="en-US" dirty="0" smtClean="0"/>
              <a:t> – </a:t>
            </a:r>
            <a:r>
              <a:rPr lang="en-US" dirty="0" err="1" smtClean="0"/>
              <a:t>iedereen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u="sng" dirty="0" err="1"/>
              <a:t>volksdansen</a:t>
            </a:r>
            <a:r>
              <a:rPr lang="en-US" u="sng" dirty="0"/>
              <a:t> </a:t>
            </a:r>
            <a:r>
              <a:rPr lang="en-US" u="sng" dirty="0" err="1"/>
              <a:t>huppelden</a:t>
            </a:r>
            <a:r>
              <a:rPr lang="en-US" u="sng" dirty="0"/>
              <a:t> en </a:t>
            </a:r>
            <a:r>
              <a:rPr lang="en-US" u="sng" dirty="0" err="1"/>
              <a:t>sprongen</a:t>
            </a:r>
            <a:r>
              <a:rPr lang="en-US" u="sng" dirty="0"/>
              <a:t> de </a:t>
            </a:r>
            <a:r>
              <a:rPr lang="en-US" u="sng" dirty="0" err="1"/>
              <a:t>jongens</a:t>
            </a:r>
            <a:r>
              <a:rPr lang="en-US" u="sng" dirty="0"/>
              <a:t> en </a:t>
            </a:r>
            <a:r>
              <a:rPr lang="en-US" u="sng" dirty="0" err="1"/>
              <a:t>meisjes</a:t>
            </a:r>
            <a:r>
              <a:rPr lang="en-US" u="sng" dirty="0"/>
              <a:t> </a:t>
            </a:r>
            <a:r>
              <a:rPr lang="en-US" u="sng" dirty="0" err="1"/>
              <a:t>samen</a:t>
            </a:r>
            <a:r>
              <a:rPr lang="en-US" u="sng" dirty="0"/>
              <a:t>, </a:t>
            </a:r>
            <a:r>
              <a:rPr lang="en-US" u="sng" dirty="0" err="1"/>
              <a:t>om</a:t>
            </a:r>
            <a:r>
              <a:rPr lang="en-US" u="sng" dirty="0"/>
              <a:t> </a:t>
            </a:r>
            <a:r>
              <a:rPr lang="en-US" u="sng" dirty="0" err="1"/>
              <a:t>elkaar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afloop</a:t>
            </a:r>
            <a:r>
              <a:rPr lang="en-US" u="sng" dirty="0"/>
              <a:t> </a:t>
            </a:r>
            <a:r>
              <a:rPr lang="en-US" u="sng" dirty="0" err="1"/>
              <a:t>te</a:t>
            </a:r>
            <a:r>
              <a:rPr lang="en-US" u="sng" dirty="0"/>
              <a:t> </a:t>
            </a:r>
            <a:r>
              <a:rPr lang="en-US" u="sng" dirty="0" err="1"/>
              <a:t>omhelzen</a:t>
            </a:r>
            <a:r>
              <a:rPr lang="en-US" u="sng" dirty="0"/>
              <a:t> of </a:t>
            </a:r>
            <a:r>
              <a:rPr lang="en-US" u="sng" dirty="0" err="1" smtClean="0"/>
              <a:t>kussen</a:t>
            </a:r>
            <a:r>
              <a:rPr lang="en-US" u="sng" dirty="0" smtClean="0"/>
              <a:t>. </a:t>
            </a:r>
          </a:p>
          <a:p>
            <a:endParaRPr lang="en-US" u="sng" dirty="0" smtClean="0"/>
          </a:p>
          <a:p>
            <a:r>
              <a:rPr lang="en-US" u="sng" dirty="0" smtClean="0">
                <a:hlinkClick r:id="rId2"/>
              </a:rPr>
              <a:t>http://www.youtube.com/watch?v=nZrgImtPYvw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72" y="274638"/>
            <a:ext cx="2253065" cy="22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 </a:t>
            </a:r>
            <a:r>
              <a:rPr lang="en-US" dirty="0" err="1"/>
              <a:t>adel</a:t>
            </a:r>
            <a:r>
              <a:rPr lang="en-US" dirty="0"/>
              <a:t> </a:t>
            </a:r>
            <a:r>
              <a:rPr lang="en-US" dirty="0" err="1"/>
              <a:t>begon</a:t>
            </a:r>
            <a:r>
              <a:rPr lang="en-US" dirty="0"/>
              <a:t> de </a:t>
            </a:r>
            <a:r>
              <a:rPr lang="en-US" dirty="0" err="1"/>
              <a:t>dans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voornaamheid</a:t>
            </a:r>
            <a:r>
              <a:rPr lang="en-US" dirty="0"/>
              <a:t> en </a:t>
            </a:r>
            <a:r>
              <a:rPr lang="en-US" dirty="0" err="1"/>
              <a:t>elegantie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benadrukken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Door </a:t>
            </a:r>
            <a:r>
              <a:rPr lang="en-US" dirty="0" err="1" smtClean="0"/>
              <a:t>kelding</a:t>
            </a:r>
            <a:r>
              <a:rPr lang="en-US" dirty="0" smtClean="0"/>
              <a:t> (</a:t>
            </a:r>
            <a:r>
              <a:rPr lang="en-US" dirty="0" err="1" smtClean="0"/>
              <a:t>sluiers,puntige</a:t>
            </a:r>
            <a:r>
              <a:rPr lang="en-US" dirty="0" smtClean="0"/>
              <a:t> </a:t>
            </a:r>
            <a:r>
              <a:rPr lang="en-US" dirty="0" err="1" smtClean="0"/>
              <a:t>schoenen</a:t>
            </a:r>
            <a:r>
              <a:rPr lang="en-US" dirty="0" smtClean="0"/>
              <a:t>, </a:t>
            </a:r>
            <a:r>
              <a:rPr lang="en-US" dirty="0" err="1" smtClean="0"/>
              <a:t>zware</a:t>
            </a:r>
            <a:r>
              <a:rPr lang="en-US" dirty="0" smtClean="0"/>
              <a:t> </a:t>
            </a:r>
            <a:r>
              <a:rPr lang="en-US" dirty="0" err="1" smtClean="0"/>
              <a:t>hoofdtooien</a:t>
            </a:r>
            <a:r>
              <a:rPr lang="en-US" dirty="0" smtClean="0"/>
              <a:t>) </a:t>
            </a:r>
            <a:r>
              <a:rPr lang="en-US" dirty="0" err="1" smtClean="0"/>
              <a:t>alleen</a:t>
            </a:r>
            <a:r>
              <a:rPr lang="en-US" dirty="0" smtClean="0"/>
              <a:t> maar </a:t>
            </a:r>
            <a:r>
              <a:rPr lang="en-US" dirty="0" err="1" smtClean="0"/>
              <a:t>buigen</a:t>
            </a:r>
            <a:r>
              <a:rPr lang="en-US" dirty="0" smtClean="0"/>
              <a:t>, </a:t>
            </a:r>
            <a:r>
              <a:rPr lang="en-US" dirty="0" err="1" smtClean="0"/>
              <a:t>poseren</a:t>
            </a:r>
            <a:r>
              <a:rPr lang="en-US" dirty="0" smtClean="0"/>
              <a:t> en </a:t>
            </a:r>
            <a:r>
              <a:rPr lang="en-US" dirty="0" err="1" smtClean="0"/>
              <a:t>schrijden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Partners </a:t>
            </a:r>
            <a:r>
              <a:rPr lang="en-US" dirty="0" err="1" smtClean="0"/>
              <a:t>raakten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met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handen</a:t>
            </a:r>
            <a:r>
              <a:rPr lang="en-US" dirty="0" smtClean="0"/>
              <a:t>, of </a:t>
            </a:r>
            <a:r>
              <a:rPr lang="en-US" dirty="0" err="1" smtClean="0"/>
              <a:t>pinken</a:t>
            </a:r>
            <a:r>
              <a:rPr lang="en-US" dirty="0" smtClean="0"/>
              <a:t>.</a:t>
            </a:r>
          </a:p>
          <a:p>
            <a:r>
              <a:rPr lang="en-US" sz="2200" dirty="0" smtClean="0">
                <a:hlinkClick r:id="rId2"/>
              </a:rPr>
              <a:t>http://www.youtube.com/watch?v=L8HI_amy0yQ&amp;feature=related</a:t>
            </a:r>
            <a:endParaRPr lang="en-US" sz="2200" dirty="0" smtClean="0"/>
          </a:p>
          <a:p>
            <a:r>
              <a:rPr lang="en-US" sz="2200" dirty="0">
                <a:hlinkClick r:id="rId3"/>
              </a:rPr>
              <a:t>https://www.youtube.com/watch?v=</a:t>
            </a:r>
            <a:r>
              <a:rPr lang="en-US" sz="2200" dirty="0" smtClean="0">
                <a:hlinkClick r:id="rId3"/>
              </a:rPr>
              <a:t>SPTJTtg_BaM</a:t>
            </a:r>
            <a:endParaRPr lang="en-US" sz="2200" smtClean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37" y="274639"/>
            <a:ext cx="190176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Muziek in de kerk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b="1" u="sng" dirty="0" smtClean="0">
                <a:latin typeface="Arial" charset="0"/>
                <a:ea typeface="Arial" charset="0"/>
                <a:cs typeface="Arial" charset="0"/>
              </a:rPr>
              <a:t>Vocale muziek</a:t>
            </a:r>
            <a:r>
              <a:rPr lang="nl-NL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800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nl-NL" sz="2800" u="sng" dirty="0" smtClean="0">
                <a:latin typeface="Arial" charset="0"/>
                <a:ea typeface="Arial" charset="0"/>
                <a:cs typeface="Arial" charset="0"/>
              </a:rPr>
              <a:t>stem </a:t>
            </a:r>
            <a:r>
              <a:rPr lang="nl-NL" sz="2800" dirty="0" smtClean="0">
                <a:latin typeface="Arial" charset="0"/>
                <a:ea typeface="Arial" charset="0"/>
                <a:cs typeface="Arial" charset="0"/>
              </a:rPr>
              <a:t>door God </a:t>
            </a:r>
            <a:r>
              <a:rPr lang="nl-NL" sz="2800" dirty="0" smtClean="0">
                <a:latin typeface="Arial" charset="0"/>
                <a:ea typeface="Arial" charset="0"/>
                <a:cs typeface="Arial" charset="0"/>
              </a:rPr>
              <a:t>geschapen</a:t>
            </a:r>
          </a:p>
          <a:p>
            <a:endParaRPr lang="nl-NL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800" b="1" i="1" dirty="0" smtClean="0">
                <a:latin typeface="Arial" charset="0"/>
                <a:ea typeface="Arial" charset="0"/>
                <a:cs typeface="Arial" charset="0"/>
              </a:rPr>
              <a:t>Gregoriaans</a:t>
            </a:r>
            <a:r>
              <a:rPr lang="nl-NL" sz="2800" i="1" dirty="0" smtClean="0">
                <a:latin typeface="Arial" charset="0"/>
                <a:ea typeface="Arial" charset="0"/>
                <a:cs typeface="Arial" charset="0"/>
              </a:rPr>
              <a:t> is liturgische </a:t>
            </a:r>
            <a:r>
              <a:rPr lang="nl-NL" sz="2800" i="1" dirty="0" smtClean="0">
                <a:latin typeface="Arial" charset="0"/>
                <a:ea typeface="Arial" charset="0"/>
                <a:cs typeface="Arial" charset="0"/>
              </a:rPr>
              <a:t>muziek (gezongen psalmen, </a:t>
            </a:r>
            <a:r>
              <a:rPr lang="nl-NL" sz="2800" i="1" dirty="0" smtClean="0">
                <a:latin typeface="Arial" charset="0"/>
                <a:ea typeface="Arial" charset="0"/>
                <a:cs typeface="Arial" charset="0"/>
              </a:rPr>
              <a:t>muziek bedoeld om uitgevoerd te worden tijdens een viering of een goddelijke dienst</a:t>
            </a:r>
          </a:p>
          <a:p>
            <a:pPr>
              <a:lnSpc>
                <a:spcPct val="80000"/>
              </a:lnSpc>
              <a:buNone/>
            </a:pPr>
            <a:r>
              <a:rPr lang="nl-NL" sz="2800" dirty="0" smtClean="0">
                <a:latin typeface="Arial" charset="0"/>
                <a:ea typeface="Arial" charset="0"/>
                <a:cs typeface="Arial" charset="0"/>
              </a:rPr>
              <a:t>				</a:t>
            </a:r>
            <a:endParaRPr lang="nl-NL" sz="2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nl-NL" sz="2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nl-NL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nl-NL" dirty="0" smtClean="0">
                <a:latin typeface="Times New Roman" charset="0"/>
                <a:ea typeface="ＭＳ Ｐゴシック" charset="0"/>
                <a:cs typeface="ＭＳ Ｐゴシック" charset="0"/>
              </a:rPr>
              <a:t>			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2139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Kenmerken Gregoriaans</a:t>
            </a:r>
            <a:endParaRPr lang="nl-NL" sz="6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nl-NL" sz="4400" b="1" dirty="0" smtClean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Eenstemmig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Latijn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Meestal mannen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A-capella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Vrij ritme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Geloof</a:t>
            </a:r>
            <a:endParaRPr lang="nl-NL" sz="4400" b="1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b="1" dirty="0">
                <a:latin typeface="Arial"/>
                <a:ea typeface="ＭＳ Ｐゴシック" charset="0"/>
                <a:cs typeface="Arial"/>
              </a:rPr>
              <a:t>			</a:t>
            </a:r>
            <a:r>
              <a:rPr lang="nl-NL" dirty="0">
                <a:latin typeface="Arial"/>
                <a:ea typeface="ＭＳ Ｐゴシック" charset="0"/>
                <a:cs typeface="Arial"/>
              </a:rPr>
              <a:t>												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50963"/>
            <a:ext cx="612648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Uitvoeringswijze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b="1" u="sng" dirty="0" smtClean="0">
                <a:latin typeface="Arial" charset="0"/>
                <a:ea typeface="Arial" charset="0"/>
                <a:cs typeface="Arial" charset="0"/>
              </a:rPr>
              <a:t>Solo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door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voorzanger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000" b="1" u="sng" dirty="0" err="1" smtClean="0">
                <a:latin typeface="Arial" charset="0"/>
                <a:ea typeface="Arial" charset="0"/>
                <a:cs typeface="Arial" charset="0"/>
              </a:rPr>
              <a:t>Responsoriaal</a:t>
            </a:r>
            <a:r>
              <a:rPr lang="en-US" sz="30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gezang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(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afwisseling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voorzanger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koor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3000" b="1" u="sng" dirty="0" err="1" smtClean="0">
                <a:latin typeface="Arial" charset="0"/>
                <a:ea typeface="Arial" charset="0"/>
                <a:cs typeface="Arial" charset="0"/>
              </a:rPr>
              <a:t>Antifonaal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gezang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afwisseling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twee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koren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nl-NL" sz="3000" b="1" i="1" u="sng" dirty="0" smtClean="0">
                <a:latin typeface="Arial" charset="0"/>
                <a:ea typeface="Arial" charset="0"/>
                <a:cs typeface="Arial" charset="0"/>
              </a:rPr>
              <a:t>1 Syllabisch:</a:t>
            </a:r>
            <a:r>
              <a:rPr lang="nl-NL" sz="3000" dirty="0" smtClean="0">
                <a:latin typeface="Arial" charset="0"/>
                <a:ea typeface="Arial" charset="0"/>
                <a:cs typeface="Arial" charset="0"/>
              </a:rPr>
              <a:t>   elke lettergreep overwegend 1 </a:t>
            </a:r>
            <a:r>
              <a:rPr lang="nl-NL" sz="3000" dirty="0" smtClean="0">
                <a:latin typeface="Arial" charset="0"/>
                <a:ea typeface="Arial" charset="0"/>
                <a:cs typeface="Arial" charset="0"/>
              </a:rPr>
              <a:t>toon </a:t>
            </a:r>
            <a:r>
              <a:rPr lang="nl-NL" sz="1600" dirty="0" smtClean="0">
                <a:latin typeface="Arial" charset="0"/>
                <a:ea typeface="Arial" charset="0"/>
                <a:cs typeface="Arial" charset="0"/>
              </a:rPr>
              <a:t>(tekst goed te verstaan)</a:t>
            </a:r>
            <a:endParaRPr lang="nl-NL" sz="3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nl-NL" sz="3000" b="1" i="1" u="sng" dirty="0" smtClean="0">
                <a:effectLst/>
                <a:latin typeface="Arial" charset="0"/>
                <a:ea typeface="Arial" charset="0"/>
                <a:cs typeface="Arial" charset="0"/>
              </a:rPr>
              <a:t>2. Melismatisch:</a:t>
            </a:r>
            <a:r>
              <a:rPr lang="nl-NL" sz="30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3000" dirty="0" smtClean="0">
                <a:effectLst/>
                <a:latin typeface="Arial" charset="0"/>
                <a:ea typeface="Arial" charset="0"/>
                <a:cs typeface="Arial" charset="0"/>
              </a:rPr>
              <a:t>drie </a:t>
            </a:r>
            <a:r>
              <a:rPr lang="nl-NL" sz="3000" dirty="0" smtClean="0">
                <a:effectLst/>
                <a:latin typeface="Arial" charset="0"/>
                <a:ea typeface="Arial" charset="0"/>
                <a:cs typeface="Arial" charset="0"/>
              </a:rPr>
              <a:t>of meer tonen per lettergreep, soms zeer uitgebreide </a:t>
            </a:r>
            <a:r>
              <a:rPr lang="nl-NL" sz="3000" dirty="0" smtClean="0">
                <a:effectLst/>
                <a:latin typeface="Arial" charset="0"/>
                <a:ea typeface="Arial" charset="0"/>
                <a:cs typeface="Arial" charset="0"/>
              </a:rPr>
              <a:t>melismen </a:t>
            </a:r>
            <a:r>
              <a:rPr lang="nl-NL" sz="1600" dirty="0" smtClean="0">
                <a:effectLst/>
                <a:latin typeface="Arial" charset="0"/>
                <a:ea typeface="Arial" charset="0"/>
                <a:cs typeface="Arial" charset="0"/>
              </a:rPr>
              <a:t>(tekst niet goed te verstaan, je laat je vocale kwaliteiten horen)</a:t>
            </a:r>
            <a:endParaRPr lang="nl-NL" sz="3000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nl-NL" dirty="0">
                <a:hlinkClick r:id="rId2" invalidUrl="https://static.kunstelo.nl/ckv2/kerk/gregoriaans/Syllabische gezangen.htm"/>
              </a:rPr>
              <a:t>https://</a:t>
            </a:r>
            <a:r>
              <a:rPr lang="nl-NL" dirty="0" smtClean="0">
                <a:hlinkClick r:id="rId3" invalidUrl="https://static.kunstelo.nl/ckv2/kerk/gregoriaans/Syllabische gezangen.htm"/>
              </a:rPr>
              <a:t>static.kunstelo.nl/ckv2/kerk/gregoriaans/Syllabische%20gezangen.htm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5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  <a:cs typeface="ＭＳ Ｐゴシック" charset="0"/>
              </a:rPr>
              <a:t>Wie zongen destijds Gregoriaans?</a:t>
            </a:r>
            <a:endParaRPr lang="nl-NL" sz="4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De monniken in de </a:t>
            </a: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kloosters (getijden)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nl-NL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 dirty="0" err="1">
                <a:latin typeface="Tahoma" charset="0"/>
                <a:ea typeface="ＭＳ Ｐゴシック" charset="0"/>
                <a:cs typeface="ＭＳ Ｐゴシック" charset="0"/>
              </a:rPr>
              <a:t>Ora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et labora</a:t>
            </a:r>
            <a:r>
              <a:rPr lang="ja-JP" altLang="nl-NL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(bid en werk)</a:t>
            </a:r>
          </a:p>
          <a:p>
            <a:pPr eaLnBrk="1" hangingPunct="1"/>
            <a:r>
              <a:rPr lang="ja-JP" altLang="nl-NL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 dirty="0" err="1">
                <a:latin typeface="Tahoma" charset="0"/>
                <a:ea typeface="ＭＳ Ｐゴシック" charset="0"/>
                <a:cs typeface="ＭＳ Ｐゴシック" charset="0"/>
              </a:rPr>
              <a:t>Qui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bene </a:t>
            </a:r>
            <a:r>
              <a:rPr lang="nl-NL" dirty="0" err="1">
                <a:latin typeface="Tahoma" charset="0"/>
                <a:ea typeface="ＭＳ Ｐゴシック" charset="0"/>
                <a:cs typeface="ＭＳ Ｐゴシック" charset="0"/>
              </a:rPr>
              <a:t>cantat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bis </a:t>
            </a:r>
            <a:r>
              <a:rPr lang="nl-NL" dirty="0" err="1">
                <a:latin typeface="Tahoma" charset="0"/>
                <a:ea typeface="ＭＳ Ｐゴシック" charset="0"/>
                <a:cs typeface="ＭＳ Ｐゴシック" charset="0"/>
              </a:rPr>
              <a:t>orat</a:t>
            </a:r>
            <a:r>
              <a:rPr lang="ja-JP" altLang="nl-NL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(wie goed zingt bidt dubbel)</a:t>
            </a:r>
          </a:p>
          <a:p>
            <a:pPr eaLnBrk="1" hangingPunct="1"/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Muziek was dus een slimme investering in de toekomst (= hemel)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4" descr="ro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46815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>
                <a:latin typeface="Tahoma" charset="0"/>
                <a:ea typeface="ＭＳ Ｐゴシック" charset="0"/>
                <a:cs typeface="ＭＳ Ｐゴシック" charset="0"/>
              </a:rPr>
              <a:t>Instrumentale</a:t>
            </a:r>
            <a:r>
              <a:rPr lang="nl-NL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nl-NL" b="1" u="sng" dirty="0" err="1">
                <a:latin typeface="Tahoma" charset="0"/>
                <a:ea typeface="ＭＳ Ｐゴシック" charset="0"/>
                <a:cs typeface="ＭＳ Ｐゴシック" charset="0"/>
              </a:rPr>
              <a:t>muziek</a:t>
            </a:r>
            <a:r>
              <a:rPr lang="nl-NL" dirty="0" err="1">
                <a:latin typeface="Tahoma" charset="0"/>
                <a:ea typeface="ＭＳ Ｐゴシック" charset="0"/>
                <a:cs typeface="ＭＳ Ｐゴシック" charset="0"/>
              </a:rPr>
              <a:t>:symbool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van duivel, verboden in de kerk (behalve het orgel)</a:t>
            </a:r>
          </a:p>
          <a:p>
            <a:endParaRPr lang="nl-NL" dirty="0"/>
          </a:p>
        </p:txBody>
      </p:sp>
      <p:pic>
        <p:nvPicPr>
          <p:cNvPr id="4" name="Afbeelding 3" descr="oordeelk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02" y="3746809"/>
            <a:ext cx="2079522" cy="25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s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5" r="-10935"/>
          <a:stretch>
            <a:fillRect/>
          </a:stretch>
        </p:blipFill>
        <p:spPr>
          <a:xfrm>
            <a:off x="5538349" y="3063295"/>
            <a:ext cx="2405126" cy="30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Kerkmuziek uit hoofd gezongen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Geheugensteuntjes bedacht </a:t>
            </a:r>
          </a:p>
          <a:p>
            <a:endParaRPr lang="nl-NL" dirty="0"/>
          </a:p>
          <a:p>
            <a:r>
              <a:rPr lang="nl-NL" dirty="0" smtClean="0"/>
              <a:t>                         </a:t>
            </a:r>
            <a:r>
              <a:rPr lang="nl-NL" sz="2400" b="1" dirty="0" smtClean="0">
                <a:latin typeface="Arial" charset="0"/>
                <a:ea typeface="Arial" charset="0"/>
                <a:cs typeface="Arial" charset="0"/>
              </a:rPr>
              <a:t>Neumen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geven aan of melodie </a:t>
            </a:r>
          </a:p>
          <a:p>
            <a:pPr lvl="5"/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naar beneden of boven gaat.</a:t>
            </a:r>
          </a:p>
          <a:p>
            <a:pPr lvl="8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400300"/>
            <a:ext cx="2310384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Guido van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Arezzo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bedenkt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notatiesysteem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Voorloper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moderne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notenschrift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Notenschrift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astleggen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toonhoogte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lijnen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Geeft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namen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noten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Makkelijk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verdraagbaar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868" name="Picture 4" descr="http://www2.hku.nl/~almuge/Afbeeldingen/victim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96" y="1717675"/>
            <a:ext cx="29241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3429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3429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486</Words>
  <Application>Microsoft Macintosh PowerPoint</Application>
  <PresentationFormat>Diavoorstelling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Calibri</vt:lpstr>
      <vt:lpstr>ＭＳ Ｐゴシック</vt:lpstr>
      <vt:lpstr>Tahoma</vt:lpstr>
      <vt:lpstr>Times New Roman</vt:lpstr>
      <vt:lpstr>Wingdings</vt:lpstr>
      <vt:lpstr>Arial</vt:lpstr>
      <vt:lpstr>Office-thema</vt:lpstr>
      <vt:lpstr>Herhaling Middeleeuwen</vt:lpstr>
      <vt:lpstr>Algemeen</vt:lpstr>
      <vt:lpstr>Muziek in de kerk</vt:lpstr>
      <vt:lpstr>Kenmerken Gregoriaans</vt:lpstr>
      <vt:lpstr>Uitvoeringswijze</vt:lpstr>
      <vt:lpstr>Wie zongen destijds Gregoriaans?</vt:lpstr>
      <vt:lpstr>PowerPoint-presentatie</vt:lpstr>
      <vt:lpstr>Kerkmuziek uit hoofd gezongen</vt:lpstr>
      <vt:lpstr>Guido van Arezzo bedenkt notatiesysteem (Voorloper moderne notenschrift)</vt:lpstr>
      <vt:lpstr>Gevolgen noteren muziek</vt:lpstr>
      <vt:lpstr>Meerstemmigheid</vt:lpstr>
      <vt:lpstr>http://www3.artez.nl/musictools/muziekgeschiedenis_new/stijlveranderingen/deel1_les1.php </vt:lpstr>
      <vt:lpstr>Wereldlijke Muziek Volksliederen</vt:lpstr>
      <vt:lpstr>PowerPoint-presentatie</vt:lpstr>
      <vt:lpstr>Kunstliederen</vt:lpstr>
      <vt:lpstr>PowerPoint-presentatie</vt:lpstr>
      <vt:lpstr>PowerPoint-presentatie</vt:lpstr>
      <vt:lpstr>PowerPoint-presentatie</vt:lpstr>
      <vt:lpstr>Dans</vt:lpstr>
      <vt:lpstr>Volksdansen</vt:lpstr>
      <vt:lpstr>Hofdans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Middeleeuwen</dc:title>
  <dc:creator>ATC</dc:creator>
  <cp:lastModifiedBy>Microsoft Office-gebruiker</cp:lastModifiedBy>
  <cp:revision>37</cp:revision>
  <dcterms:created xsi:type="dcterms:W3CDTF">2012-12-09T11:25:36Z</dcterms:created>
  <dcterms:modified xsi:type="dcterms:W3CDTF">2018-02-01T12:06:23Z</dcterms:modified>
</cp:coreProperties>
</file>